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95" r:id="rId3"/>
    <p:sldId id="296" r:id="rId4"/>
    <p:sldId id="297" r:id="rId5"/>
    <p:sldId id="298" r:id="rId6"/>
    <p:sldId id="299" r:id="rId7"/>
    <p:sldId id="257" r:id="rId8"/>
    <p:sldId id="258" r:id="rId9"/>
    <p:sldId id="286" r:id="rId10"/>
    <p:sldId id="300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2" r:id="rId23"/>
    <p:sldId id="277" r:id="rId24"/>
    <p:sldId id="278" r:id="rId25"/>
    <p:sldId id="301" r:id="rId26"/>
    <p:sldId id="302" r:id="rId27"/>
    <p:sldId id="304" r:id="rId28"/>
    <p:sldId id="276" r:id="rId29"/>
    <p:sldId id="280" r:id="rId30"/>
    <p:sldId id="305" r:id="rId31"/>
    <p:sldId id="282" r:id="rId32"/>
    <p:sldId id="306" r:id="rId33"/>
    <p:sldId id="283" r:id="rId34"/>
    <p:sldId id="284" r:id="rId35"/>
    <p:sldId id="307" r:id="rId36"/>
    <p:sldId id="285" r:id="rId37"/>
    <p:sldId id="290" r:id="rId38"/>
    <p:sldId id="289" r:id="rId39"/>
    <p:sldId id="288" r:id="rId40"/>
    <p:sldId id="292" r:id="rId41"/>
    <p:sldId id="293" r:id="rId42"/>
    <p:sldId id="294" r:id="rId43"/>
    <p:sldId id="291" r:id="rId44"/>
    <p:sldId id="303" r:id="rId45"/>
    <p:sldId id="279" r:id="rId46"/>
  </p:sldIdLst>
  <p:sldSz cx="9144000" cy="5143500" type="screen16x9"/>
  <p:notesSz cx="6858000" cy="9144000"/>
  <p:embeddedFontLst>
    <p:embeddedFont>
      <p:font typeface="Roboto Slab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80" autoAdjust="0"/>
    <p:restoredTop sz="94660"/>
  </p:normalViewPr>
  <p:slideViewPr>
    <p:cSldViewPr snapToGrid="0">
      <p:cViewPr varScale="1">
        <p:scale>
          <a:sx n="55" d="100"/>
          <a:sy n="55" d="100"/>
        </p:scale>
        <p:origin x="22" y="4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95456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877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84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103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210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12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521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953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011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76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36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19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415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1560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473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653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2986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766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273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</a:t>
            </a:r>
            <a:r>
              <a:rPr lang="en-US" baseline="0" dirty="0" smtClean="0"/>
              <a:t> to end?</a:t>
            </a:r>
          </a:p>
        </p:txBody>
      </p:sp>
    </p:spTree>
    <p:extLst>
      <p:ext uri="{BB962C8B-B14F-4D97-AF65-F5344CB8AC3E}">
        <p14:creationId xmlns:p14="http://schemas.microsoft.com/office/powerpoint/2010/main" val="41230662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 to end?</a:t>
            </a:r>
          </a:p>
        </p:txBody>
      </p:sp>
    </p:spTree>
    <p:extLst>
      <p:ext uri="{BB962C8B-B14F-4D97-AF65-F5344CB8AC3E}">
        <p14:creationId xmlns:p14="http://schemas.microsoft.com/office/powerpoint/2010/main" val="1077899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</a:t>
            </a:r>
            <a:r>
              <a:rPr lang="en-US" baseline="0" dirty="0" smtClean="0"/>
              <a:t> to end?</a:t>
            </a:r>
          </a:p>
        </p:txBody>
      </p:sp>
    </p:spTree>
    <p:extLst>
      <p:ext uri="{BB962C8B-B14F-4D97-AF65-F5344CB8AC3E}">
        <p14:creationId xmlns:p14="http://schemas.microsoft.com/office/powerpoint/2010/main" val="2801552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 to end?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487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206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M</a:t>
            </a:r>
            <a:r>
              <a:rPr lang="en" sz="2000" dirty="0" smtClean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ove to end?</a:t>
            </a:r>
          </a:p>
          <a:p>
            <a:pPr lvl="0">
              <a:spcBef>
                <a:spcPts val="0"/>
              </a:spcBef>
              <a:buNone/>
            </a:pPr>
            <a:endParaRPr lang="en" sz="2000" dirty="0" smtClean="0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PRAGMA </a:t>
            </a:r>
            <a:r>
              <a:rPr lang="en" sz="2000" dirty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foreign_keys = ON;</a:t>
            </a:r>
          </a:p>
        </p:txBody>
      </p:sp>
    </p:spTree>
    <p:extLst>
      <p:ext uri="{BB962C8B-B14F-4D97-AF65-F5344CB8AC3E}">
        <p14:creationId xmlns:p14="http://schemas.microsoft.com/office/powerpoint/2010/main" val="2976060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Move</a:t>
            </a:r>
            <a:r>
              <a:rPr lang="en-US" baseline="0" dirty="0" smtClean="0"/>
              <a:t> to end?</a:t>
            </a:r>
          </a:p>
        </p:txBody>
      </p:sp>
    </p:spTree>
    <p:extLst>
      <p:ext uri="{BB962C8B-B14F-4D97-AF65-F5344CB8AC3E}">
        <p14:creationId xmlns:p14="http://schemas.microsoft.com/office/powerpoint/2010/main" val="28861458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394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303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This is also one of the skills Data Scientists</a:t>
            </a:r>
            <a:r>
              <a:rPr lang="en-US" baseline="0" dirty="0" smtClean="0"/>
              <a:t> are most lacking, so it can help you stand out!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1805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61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15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67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Not sure we need this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7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Not</a:t>
            </a:r>
            <a:r>
              <a:rPr lang="en-US" baseline="0" dirty="0" smtClean="0"/>
              <a:t> sure we need this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716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buSzPct val="100000"/>
              <a:buFont typeface="Roboto Slab"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943501" y="47031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4" name="Shape 54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820574" y="4663225"/>
            <a:ext cx="21240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2"/>
          </p:nvPr>
        </p:nvSpPr>
        <p:spPr>
          <a:xfrm>
            <a:off x="6820575" y="4663225"/>
            <a:ext cx="17451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6" name="Shape 26"/>
          <p:cNvSpPr txBox="1">
            <a:spLocks noGrp="1"/>
          </p:cNvSpPr>
          <p:nvPr>
            <p:ph type="sldNum" idx="3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34" name="Shape 34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38" name="Shape 38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5" name="Shape 45"/>
          <p:cNvSpPr txBox="1">
            <a:spLocks noGrp="1"/>
          </p:cNvSpPr>
          <p:nvPr>
            <p:ph type="sldNum" idx="3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9" name="Shape 49"/>
          <p:cNvSpPr txBox="1">
            <a:spLocks noGrp="1"/>
          </p:cNvSpPr>
          <p:nvPr>
            <p:ph type="sldNum" idx="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 Slab"/>
              <a:buChar char="●"/>
              <a:defRPr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2" name="fl"/>
          <p:cNvSpPr txBox="1"/>
          <p:nvPr userDrawn="1"/>
        </p:nvSpPr>
        <p:spPr>
          <a:xfrm>
            <a:off x="0" y="4739640"/>
            <a:ext cx="9144000" cy="307777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mp.reddit.com/r/datascience/comments/6npcxb/importance_of_sql_in_a_ds_job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datatype3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ite.org/lang_aggfunc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qlite.org/lang_datefunc.html" TargetMode="External"/><Relationship Id="rId4" Type="http://schemas.openxmlformats.org/officeDocument/2006/relationships/hyperlink" Target="https://www.sqlite.org/lang_corefunc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omen-in-ds-atx.slack.com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mailto:mazhalai@gmail.com" TargetMode="External"/><Relationship Id="rId3" Type="http://schemas.openxmlformats.org/officeDocument/2006/relationships/hyperlink" Target="http://www.w3schools.com/sql/" TargetMode="External"/><Relationship Id="rId7" Type="http://schemas.openxmlformats.org/officeDocument/2006/relationships/hyperlink" Target="http://www.sqlalchemy.or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ypi.python.org/pypi/python-sql" TargetMode="External"/><Relationship Id="rId5" Type="http://schemas.openxmlformats.org/officeDocument/2006/relationships/hyperlink" Target="https://docs.python.org/2/library/sqlite3.html" TargetMode="External"/><Relationship Id="rId4" Type="http://schemas.openxmlformats.org/officeDocument/2006/relationships/hyperlink" Target="http://www.sql-tutorial.net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lnSpc>
                <a:spcPct val="115384"/>
              </a:lnSpc>
              <a:spcBef>
                <a:spcPts val="0"/>
              </a:spcBef>
              <a:buNone/>
            </a:pPr>
            <a:endParaRPr/>
          </a:p>
          <a:p>
            <a:pPr lvl="0" algn="l" rtl="0">
              <a:lnSpc>
                <a:spcPct val="115384"/>
              </a:lnSpc>
              <a:spcBef>
                <a:spcPts val="0"/>
              </a:spcBef>
              <a:buNone/>
            </a:pPr>
            <a:endParaRPr/>
          </a:p>
          <a:p>
            <a:pPr lvl="0" algn="l" rtl="0">
              <a:lnSpc>
                <a:spcPct val="115384"/>
              </a:lnSpc>
              <a:spcBef>
                <a:spcPts val="0"/>
              </a:spcBef>
              <a:buNone/>
            </a:pPr>
            <a:r>
              <a:rPr lang="en"/>
              <a:t>Intro to SQL and Databases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Maddy </a:t>
            </a:r>
            <a:r>
              <a:rPr lang="en" dirty="0" smtClean="0"/>
              <a:t>Chellathurai &amp; Randi Ludwig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17</a:t>
            </a:r>
            <a:r>
              <a:rPr lang="en" baseline="30000" dirty="0" smtClean="0"/>
              <a:t>th</a:t>
            </a:r>
            <a:r>
              <a:rPr lang="en" dirty="0" smtClean="0"/>
              <a:t> August 2017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943501" y="47031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flFirstPage"/>
          <p:cNvSpPr txBox="1"/>
          <p:nvPr/>
        </p:nvSpPr>
        <p:spPr>
          <a:xfrm>
            <a:off x="0" y="4739640"/>
            <a:ext cx="184731" cy="30777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4747597"/>
            <a:ext cx="8520600" cy="487412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dirty="0">
                <a:hlinkClick r:id="rId2"/>
              </a:rPr>
              <a:t>https://amp.reddit.com/r/datascience/comments/6npcxb/importance_of_sql_in_a_ds_job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 dirty="0">
              <a:solidFill>
                <a:schemeClr val="l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118515"/>
            <a:ext cx="6486413" cy="239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72995"/>
          <a:stretch/>
        </p:blipFill>
        <p:spPr>
          <a:xfrm>
            <a:off x="116447" y="2584874"/>
            <a:ext cx="6306764" cy="612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7635" b="30761"/>
          <a:stretch/>
        </p:blipFill>
        <p:spPr>
          <a:xfrm>
            <a:off x="2431023" y="3121205"/>
            <a:ext cx="6306764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72810"/>
          <a:stretch/>
        </p:blipFill>
        <p:spPr>
          <a:xfrm>
            <a:off x="911783" y="4020065"/>
            <a:ext cx="6306764" cy="616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04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How?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rmAutofit fontScale="85000" lnSpcReduction="20000"/>
          </a:bodyPr>
          <a:lstStyle/>
          <a:p>
            <a:pPr marL="457200" lvl="0" indent="-400050" rtl="0">
              <a:spcBef>
                <a:spcPts val="0"/>
              </a:spcBef>
              <a:buSzPct val="100000"/>
            </a:pPr>
            <a:r>
              <a:rPr lang="en" sz="2700" dirty="0"/>
              <a:t>Data abstraction</a:t>
            </a:r>
          </a:p>
          <a:p>
            <a:pPr marL="914400" lvl="1" indent="-400050" rtl="0">
              <a:spcBef>
                <a:spcPts val="0"/>
              </a:spcBef>
              <a:buSzPct val="100000"/>
            </a:pPr>
            <a:r>
              <a:rPr lang="en" sz="2700" dirty="0"/>
              <a:t>Physical level (blocks of data on disk)</a:t>
            </a:r>
          </a:p>
          <a:p>
            <a:pPr marL="914400" lvl="1" indent="-400050" rtl="0">
              <a:spcBef>
                <a:spcPts val="0"/>
              </a:spcBef>
              <a:buSzPct val="100000"/>
            </a:pPr>
            <a:r>
              <a:rPr lang="en" sz="2700" dirty="0"/>
              <a:t>Logical level (types of data, interrelationship)</a:t>
            </a:r>
          </a:p>
          <a:p>
            <a:pPr marL="914400" lvl="1" indent="-400050" rtl="0">
              <a:spcBef>
                <a:spcPts val="0"/>
              </a:spcBef>
              <a:buSzPct val="100000"/>
            </a:pPr>
            <a:r>
              <a:rPr lang="en" sz="2700" dirty="0"/>
              <a:t>View level (from web, or UI)</a:t>
            </a:r>
          </a:p>
          <a:p>
            <a:pPr marL="457200" lvl="0" indent="-400050" rtl="0">
              <a:spcBef>
                <a:spcPts val="0"/>
              </a:spcBef>
              <a:buSzPct val="100000"/>
            </a:pPr>
            <a:r>
              <a:rPr lang="en" sz="2700" dirty="0"/>
              <a:t>Instance - collection of info at that particular moment</a:t>
            </a:r>
          </a:p>
          <a:p>
            <a:pPr marL="457200" lvl="0" indent="-400050" rtl="0">
              <a:spcBef>
                <a:spcPts val="0"/>
              </a:spcBef>
              <a:buSzPct val="100000"/>
            </a:pPr>
            <a:r>
              <a:rPr lang="en" sz="2700" dirty="0"/>
              <a:t>Schema - overall design </a:t>
            </a:r>
          </a:p>
          <a:p>
            <a:pPr lvl="0" rtl="0">
              <a:spcBef>
                <a:spcPts val="0"/>
              </a:spcBef>
              <a:buNone/>
            </a:pPr>
            <a:endParaRPr sz="2700" dirty="0"/>
          </a:p>
          <a:p>
            <a:pPr lvl="0">
              <a:spcBef>
                <a:spcPts val="0"/>
              </a:spcBef>
              <a:buNone/>
            </a:pPr>
            <a:endParaRPr sz="2700" dirty="0"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49" y="1239274"/>
            <a:ext cx="6611050" cy="37168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820576" y="4663225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93475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r="54327" b="25350"/>
          <a:stretch/>
        </p:blipFill>
        <p:spPr>
          <a:xfrm>
            <a:off x="1152924" y="158425"/>
            <a:ext cx="5352148" cy="46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6386850" y="0"/>
            <a:ext cx="3694200" cy="43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</a:rPr>
              <a:t>http://ondras.zarovi.cz/sql/demo/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Keys: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Aft>
                <a:spcPts val="0"/>
              </a:spcAft>
              <a:buSzPct val="100000"/>
            </a:pPr>
            <a:r>
              <a:rPr lang="en" sz="2400" dirty="0"/>
              <a:t>Primary key (id)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enforces the entity integrity of the table and guarantees uniqueness of data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one table can have only one primary key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multiple columns can make a primary key</a:t>
            </a:r>
          </a:p>
          <a:p>
            <a:pPr marL="914400" lvl="1" indent="-381000" rtl="0">
              <a:spcAft>
                <a:spcPts val="0"/>
              </a:spcAft>
              <a:buSzPct val="100000"/>
            </a:pPr>
            <a:r>
              <a:rPr lang="en" sz="2400" dirty="0"/>
              <a:t>usually identity column is primary</a:t>
            </a:r>
          </a:p>
          <a:p>
            <a:pPr marL="457200" lvl="0" indent="-381000" rtl="0">
              <a:spcAft>
                <a:spcPts val="0"/>
              </a:spcAft>
              <a:buSzPct val="100000"/>
            </a:pPr>
            <a:r>
              <a:rPr lang="en" sz="2400" dirty="0"/>
              <a:t>Foreign key (shown as lines):  </a:t>
            </a:r>
          </a:p>
          <a:p>
            <a:pPr marL="914400" marR="0" lvl="1" indent="-381000" algn="l" rtl="0">
              <a:lnSpc>
                <a:spcPct val="100000"/>
              </a:lnSpc>
              <a:spcAft>
                <a:spcPts val="0"/>
              </a:spcAft>
              <a:buSzPct val="100000"/>
            </a:pPr>
            <a:r>
              <a:rPr lang="en" sz="2400" dirty="0"/>
              <a:t>used to establish and enforce a link between the data in two tables</a:t>
            </a:r>
          </a:p>
          <a:p>
            <a:pPr marL="0" marR="0" lvl="0" indent="0" algn="l" rtl="0">
              <a:lnSpc>
                <a:spcPct val="100000"/>
              </a:lnSpc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 parts of SQL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59792"/>
          </a:xfrm>
          <a:prstGeom prst="rect">
            <a:avLst/>
          </a:prstGeom>
        </p:spPr>
        <p:txBody>
          <a:bodyPr lIns="91425" tIns="91425" rIns="91425" bIns="91425" anchor="t" anchorCtr="0">
            <a:normAutofit fontScale="85000" lnSpcReduction="20000"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Data definition language(DDL): Defining &amp; modifying schemas, creating indices, deleting relations.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Data manipulation language(DML): insert, update, delete.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Authorization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Transaction control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cast on!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6943501" y="47031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database.. 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1972936"/>
          </a:xfrm>
          <a:prstGeom prst="rect">
            <a:avLst/>
          </a:prstGeom>
        </p:spPr>
        <p:txBody>
          <a:bodyPr lIns="91425" tIns="91425" rIns="91425" bIns="91425" numCol="2" anchor="t" anchorCtr="0">
            <a:normAutofit/>
          </a:bodyPr>
          <a:lstStyle/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" sz="2000" dirty="0" smtClean="0"/>
              <a:t>First create a directory to work in..</a:t>
            </a:r>
          </a:p>
          <a:p>
            <a:pPr marL="914400" lvl="1" indent="-355600" rtl="0">
              <a:spcBef>
                <a:spcPts val="0"/>
              </a:spcBef>
              <a:buSzPct val="100000"/>
            </a:pPr>
            <a:r>
              <a:rPr lang="en" sz="2000" dirty="0" smtClean="0">
                <a:solidFill>
                  <a:schemeClr val="accent1"/>
                </a:solidFill>
              </a:rPr>
              <a:t>mkdir sqlite_class</a:t>
            </a:r>
          </a:p>
          <a:p>
            <a:pPr marL="914400" lvl="1" indent="-3556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dirty="0" smtClean="0">
                <a:solidFill>
                  <a:schemeClr val="accent1"/>
                </a:solidFill>
              </a:rPr>
              <a:t>cd or chdir sqlite_class</a:t>
            </a:r>
          </a:p>
          <a:p>
            <a:pPr marL="914400" lvl="0" indent="0">
              <a:spcBef>
                <a:spcPts val="0"/>
              </a:spcBef>
              <a:buNone/>
            </a:pPr>
            <a:endParaRPr sz="2700" dirty="0"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6" name="Shape 125"/>
          <p:cNvSpPr txBox="1">
            <a:spLocks/>
          </p:cNvSpPr>
          <p:nvPr/>
        </p:nvSpPr>
        <p:spPr>
          <a:xfrm>
            <a:off x="311700" y="3125410"/>
            <a:ext cx="8290434" cy="1949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numCol="2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 Slab"/>
              <a:buChar char="●"/>
              <a:defRPr sz="18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457200" indent="-355600"/>
            <a:r>
              <a:rPr lang="en-US" sz="2000" dirty="0" smtClean="0"/>
              <a:t>mac and </a:t>
            </a:r>
            <a:r>
              <a:rPr lang="en-US" sz="2000" dirty="0" err="1" smtClean="0"/>
              <a:t>linux</a:t>
            </a:r>
            <a:r>
              <a:rPr lang="en-US" sz="2000" dirty="0" smtClean="0"/>
              <a:t> users </a:t>
            </a:r>
          </a:p>
          <a:p>
            <a:pPr marL="914400" lvl="1" indent="-355600">
              <a:buSzPct val="100000"/>
            </a:pPr>
            <a:r>
              <a:rPr lang="en-US" sz="2000" dirty="0" smtClean="0"/>
              <a:t>on prompt type </a:t>
            </a:r>
            <a:r>
              <a:rPr lang="en-US" sz="2000" dirty="0" smtClean="0">
                <a:solidFill>
                  <a:schemeClr val="accent1"/>
                </a:solidFill>
              </a:rPr>
              <a:t>sqlite3 &lt;</a:t>
            </a:r>
            <a:r>
              <a:rPr lang="en-US" sz="2000" dirty="0" err="1" smtClean="0">
                <a:solidFill>
                  <a:schemeClr val="accent1"/>
                </a:solidFill>
              </a:rPr>
              <a:t>anyname</a:t>
            </a:r>
            <a:r>
              <a:rPr lang="en-US" sz="2000" dirty="0" smtClean="0">
                <a:solidFill>
                  <a:schemeClr val="accent1"/>
                </a:solidFill>
              </a:rPr>
              <a:t>&gt;</a:t>
            </a:r>
          </a:p>
          <a:p>
            <a:pPr marL="1371600" lvl="2" indent="-355600">
              <a:buSzPct val="100000"/>
            </a:pPr>
            <a:r>
              <a:rPr lang="en-US" sz="2000" dirty="0" smtClean="0"/>
              <a:t>for </a:t>
            </a:r>
            <a:r>
              <a:rPr lang="en-US" sz="2000" dirty="0" err="1" smtClean="0"/>
              <a:t>eg</a:t>
            </a:r>
            <a:r>
              <a:rPr lang="en-US" sz="2000" dirty="0" smtClean="0"/>
              <a:t>: </a:t>
            </a:r>
            <a:r>
              <a:rPr lang="en-US" sz="2000" dirty="0" smtClean="0">
                <a:solidFill>
                  <a:schemeClr val="accent1"/>
                </a:solidFill>
              </a:rPr>
              <a:t>sqlite3 </a:t>
            </a:r>
            <a:r>
              <a:rPr lang="en-US" sz="2000" dirty="0" err="1" smtClean="0">
                <a:solidFill>
                  <a:schemeClr val="accent1"/>
                </a:solidFill>
              </a:rPr>
              <a:t>ravelry.db</a:t>
            </a:r>
            <a:endParaRPr lang="en-US" sz="2000" dirty="0" smtClean="0"/>
          </a:p>
          <a:p>
            <a:pPr marL="457200" indent="-355600"/>
            <a:r>
              <a:rPr lang="en-US" sz="2000" dirty="0" smtClean="0"/>
              <a:t>Windows users</a:t>
            </a:r>
          </a:p>
          <a:p>
            <a:pPr marL="914400" lvl="1" indent="-355600">
              <a:buSzPct val="100000"/>
            </a:pPr>
            <a:r>
              <a:rPr lang="en-US" sz="2000" dirty="0" smtClean="0"/>
              <a:t>on </a:t>
            </a:r>
            <a:r>
              <a:rPr lang="en-US" sz="2000" dirty="0" err="1" smtClean="0"/>
              <a:t>cmd</a:t>
            </a:r>
            <a:r>
              <a:rPr lang="en-US" sz="2000" dirty="0" smtClean="0"/>
              <a:t> prompt type : </a:t>
            </a:r>
            <a:r>
              <a:rPr lang="en-US" sz="2000" dirty="0" smtClean="0">
                <a:solidFill>
                  <a:schemeClr val="accent1"/>
                </a:solidFill>
              </a:rPr>
              <a:t>sqlite3</a:t>
            </a:r>
            <a:r>
              <a:rPr lang="en-US" sz="2000" dirty="0" smtClean="0"/>
              <a:t> </a:t>
            </a:r>
          </a:p>
          <a:p>
            <a:pPr marL="1371600" lvl="2" indent="-355600">
              <a:buClr>
                <a:schemeClr val="accent1"/>
              </a:buClr>
              <a:buSzPct val="100000"/>
            </a:pPr>
            <a:r>
              <a:rPr lang="en-US" sz="2000" dirty="0" smtClean="0">
                <a:solidFill>
                  <a:schemeClr val="accent1"/>
                </a:solidFill>
              </a:rPr>
              <a:t>.open &lt;</a:t>
            </a:r>
            <a:r>
              <a:rPr lang="en-US" sz="2000" dirty="0" err="1" smtClean="0">
                <a:solidFill>
                  <a:schemeClr val="accent1"/>
                </a:solidFill>
              </a:rPr>
              <a:t>anyname</a:t>
            </a:r>
            <a:r>
              <a:rPr lang="en-US" sz="2000" dirty="0" smtClean="0">
                <a:solidFill>
                  <a:schemeClr val="accent1"/>
                </a:solidFill>
              </a:rPr>
              <a:t>&gt;.</a:t>
            </a:r>
            <a:r>
              <a:rPr lang="en-US" sz="2000" dirty="0" err="1" smtClean="0">
                <a:solidFill>
                  <a:schemeClr val="accent1"/>
                </a:solidFill>
              </a:rPr>
              <a:t>db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rgbClr val="FFFF00"/>
                </a:solidFill>
              </a:rPr>
              <a:t>&lt;extension is important&gt;</a:t>
            </a:r>
            <a:endParaRPr 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1022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table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67492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on sqlite prompt:</a:t>
            </a:r>
          </a:p>
          <a:p>
            <a:pPr marL="457200" lvl="0" indent="-3556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b="1" i="1" dirty="0" smtClean="0">
                <a:solidFill>
                  <a:schemeClr val="accent1"/>
                </a:solidFill>
              </a:rPr>
              <a:t>.tables (you should not see any, this is like ‘ls’)</a:t>
            </a:r>
          </a:p>
          <a:p>
            <a:pPr marL="457200" lvl="0" indent="-3556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b="1" i="1" dirty="0" smtClean="0">
                <a:solidFill>
                  <a:schemeClr val="accent1"/>
                </a:solidFill>
              </a:rPr>
              <a:t>CREATE </a:t>
            </a:r>
            <a:r>
              <a:rPr lang="en" sz="2000" b="1" i="1" dirty="0">
                <a:solidFill>
                  <a:schemeClr val="accent1"/>
                </a:solidFill>
              </a:rPr>
              <a:t>TABLE country (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id INTEGER PRIMARY KEY AUTOINCREMENT, 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name VARCHAR, 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code INTEGER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000" b="1" i="1" dirty="0">
                <a:solidFill>
                  <a:schemeClr val="accent1"/>
                </a:solidFill>
              </a:rPr>
              <a:t>);</a:t>
            </a:r>
          </a:p>
          <a:p>
            <a:pPr marL="457200" lvl="0" indent="-3556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b="1" i="1" dirty="0">
                <a:solidFill>
                  <a:schemeClr val="accent1"/>
                </a:solidFill>
              </a:rPr>
              <a:t>.tables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4071000" y="2613800"/>
            <a:ext cx="4944600" cy="204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FF0000"/>
                </a:solidFill>
                <a:latin typeface="Roboto Slab"/>
                <a:ea typeface="Roboto Slab"/>
                <a:cs typeface="Roboto Slab"/>
                <a:sym typeface="Roboto Slab"/>
              </a:rPr>
              <a:t>Note:</a:t>
            </a: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common data types are INTEGER, VARCHAR, DATE, etc..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 u="sng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https://www.sqlite.org/datatype3.html</a:t>
            </a:r>
            <a:r>
              <a:rPr lang="en" sz="2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on sqlite prompt: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sz="2400" b="1" i="1" dirty="0">
                <a:solidFill>
                  <a:schemeClr val="accent1"/>
                </a:solidFill>
              </a:rPr>
              <a:t>INSERT INTO `country` (`name`,`code`)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i="1" dirty="0">
                <a:solidFill>
                  <a:schemeClr val="accent1"/>
                </a:solidFill>
              </a:rPr>
              <a:t>VALUES ('United </a:t>
            </a:r>
            <a:r>
              <a:rPr lang="en" sz="2400" b="1" i="1" dirty="0" smtClean="0">
                <a:solidFill>
                  <a:schemeClr val="accent1"/>
                </a:solidFill>
              </a:rPr>
              <a:t>States </a:t>
            </a:r>
            <a:r>
              <a:rPr lang="en" sz="2400" b="1" i="1" dirty="0">
                <a:solidFill>
                  <a:schemeClr val="accent1"/>
                </a:solidFill>
              </a:rPr>
              <a:t>of America', 'USA');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NOTE: no need to specify id, since we specified the field value as autoincrement.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NOTE: sqlite quotes: ` when referencing columns ‘ when referencing string data.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: insert a row into table country.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INSERT values into table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000" smtClean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53959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SELECT values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on sqlite prompt try the following queries: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chemeClr val="accent1"/>
                </a:solidFill>
              </a:rPr>
              <a:t>SELECT * </a:t>
            </a:r>
            <a:r>
              <a:rPr lang="en" b="1" i="1" dirty="0" smtClean="0">
                <a:solidFill>
                  <a:schemeClr val="accent1"/>
                </a:solidFill>
              </a:rPr>
              <a:t>FROM </a:t>
            </a:r>
            <a:r>
              <a:rPr lang="en" b="1" i="1" dirty="0">
                <a:solidFill>
                  <a:schemeClr val="accent1"/>
                </a:solidFill>
              </a:rPr>
              <a:t>country;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chemeClr val="accent1"/>
                </a:solidFill>
              </a:rPr>
              <a:t>SELECT name FROM country;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chemeClr val="accent1"/>
                </a:solidFill>
              </a:rPr>
              <a:t>SELECT name AS `country name` FROM country;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 dirty="0">
                <a:solidFill>
                  <a:schemeClr val="accent1"/>
                </a:solidFill>
              </a:rPr>
              <a:t>SELECT country.name AS `cname` FROM country;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Note: convention is to have keywords in CAPS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4164950" y="4250625"/>
            <a:ext cx="4936200" cy="57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</a:rPr>
              <a:t>https://www.sqlite.org/lang_keywords.html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WHERE </a:t>
            </a:r>
            <a:r>
              <a:rPr lang="en" dirty="0"/>
              <a:t>clause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on sqlite prompt try the following queries: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 dirty="0">
                <a:solidFill>
                  <a:schemeClr val="accent1"/>
                </a:solidFill>
              </a:rPr>
              <a:t>SELECT * FROM country WHERE id=1;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 dirty="0">
                <a:solidFill>
                  <a:schemeClr val="accent1"/>
                </a:solidFill>
              </a:rPr>
              <a:t>SELECT name FROM country WHERE code =’USA’;</a:t>
            </a:r>
          </a:p>
          <a:p>
            <a:pPr lvl="0" rtl="0">
              <a:spcBef>
                <a:spcPts val="0"/>
              </a:spcBef>
              <a:buNone/>
            </a:pPr>
            <a:endParaRPr lang="en-US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dirty="0">
                <a:solidFill>
                  <a:srgbClr val="FFFF00"/>
                </a:solidFill>
              </a:rPr>
              <a:t>Notice sometimes you’re pulling a row and sometimes you’re pulling a value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dirty="0">
              <a:solidFill>
                <a:schemeClr val="accen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NOTE about sqlite quotes ` when referencing columns ‘ when referencing string data</a:t>
            </a:r>
            <a:r>
              <a:rPr lang="en" dirty="0" smtClean="0"/>
              <a:t>.</a:t>
            </a:r>
            <a:endParaRPr lang="en-US" dirty="0" smtClean="0"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far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dirty="0"/>
              <a:t>we know how to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CREATE a table (DDL)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INSERT data (DML)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500" dirty="0"/>
              <a:t>SELECT data (DML)</a:t>
            </a:r>
          </a:p>
          <a:p>
            <a:pPr lvl="0" rtl="0">
              <a:spcBef>
                <a:spcPts val="0"/>
              </a:spcBef>
              <a:buNone/>
            </a:pPr>
            <a:endParaRPr lang="en" sz="1500" dirty="0"/>
          </a:p>
          <a:p>
            <a:pPr lvl="0">
              <a:spcBef>
                <a:spcPts val="0"/>
              </a:spcBef>
              <a:buNone/>
            </a:pPr>
            <a:endParaRPr sz="1500" dirty="0"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/>
              <a:t>good to know sqlite commands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.help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.backup &lt;anyname.db&gt;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.restore &lt;anyname.db&gt;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.tables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.schema &lt;tablename&gt;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.quit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.exit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/>
              <a:t>.timer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</a:t>
            </a:r>
            <a:r>
              <a:rPr lang="en" dirty="0" smtClean="0"/>
              <a:t>eed more </a:t>
            </a:r>
            <a:r>
              <a:rPr lang="en" dirty="0"/>
              <a:t>data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r="54327" b="25350"/>
          <a:stretch/>
        </p:blipFill>
        <p:spPr>
          <a:xfrm>
            <a:off x="4747675" y="744875"/>
            <a:ext cx="4273250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387050" y="1152550"/>
            <a:ext cx="4180200" cy="31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.open  wids_ravelry.db</a:t>
            </a:r>
            <a:endParaRPr lang="en" sz="1800" dirty="0">
              <a:solidFill>
                <a:schemeClr val="lt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 look at your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.tables</a:t>
            </a:r>
          </a:p>
          <a:p>
            <a:r>
              <a:rPr lang="en-US" dirty="0" smtClean="0"/>
              <a:t>.schema </a:t>
            </a:r>
            <a:r>
              <a:rPr lang="en-US" i="1" dirty="0" smtClean="0"/>
              <a:t>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69348"/>
            <a:ext cx="5044326" cy="3227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996" y="539461"/>
            <a:ext cx="4592304" cy="29169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2973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Functions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7717009" cy="3416400"/>
          </a:xfrm>
        </p:spPr>
        <p:txBody>
          <a:bodyPr numCol="2"/>
          <a:lstStyle/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Typical summary stats:</a:t>
            </a:r>
          </a:p>
          <a:p>
            <a:pPr marL="6858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Min, Max, </a:t>
            </a:r>
            <a:r>
              <a:rPr lang="en-US" dirty="0" err="1" smtClean="0"/>
              <a:t>Avg</a:t>
            </a:r>
            <a:r>
              <a:rPr lang="en-US" dirty="0" smtClean="0"/>
              <a:t>, Count, Sum</a:t>
            </a:r>
          </a:p>
          <a:p>
            <a:pPr marL="685800" indent="-228600">
              <a:lnSpc>
                <a:spcPct val="100000"/>
              </a:lnSpc>
              <a:spcAft>
                <a:spcPts val="600"/>
              </a:spcAft>
            </a:pPr>
            <a:r>
              <a:rPr lang="en-US" b="1" dirty="0"/>
              <a:t>No </a:t>
            </a:r>
            <a:r>
              <a:rPr lang="en-US" b="1" dirty="0" smtClean="0"/>
              <a:t>Median</a:t>
            </a:r>
          </a:p>
          <a:p>
            <a:pPr marL="685800" indent="-228600">
              <a:lnSpc>
                <a:spcPct val="100000"/>
              </a:lnSpc>
              <a:spcAft>
                <a:spcPts val="600"/>
              </a:spcAft>
            </a:pPr>
            <a:endParaRPr lang="en-US" b="1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Whole table</a:t>
            </a:r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endParaRPr lang="en-US" dirty="0" smtClean="0"/>
          </a:p>
          <a:p>
            <a:pPr marL="228600" indent="-228600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Within table - need to know how to aggregate, i.e. </a:t>
            </a:r>
            <a:r>
              <a:rPr lang="en-US" i="1" dirty="0" smtClean="0"/>
              <a:t>Group By</a:t>
            </a:r>
          </a:p>
          <a:p>
            <a:pPr marL="228600" indent="-22860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dirty="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 dirty="0">
              <a:solidFill>
                <a:schemeClr val="l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49263" y="3218631"/>
            <a:ext cx="361188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" sz="24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SELECT  count(*)</a:t>
            </a:r>
          </a:p>
          <a:p>
            <a:pPr>
              <a:spcAft>
                <a:spcPts val="600"/>
              </a:spcAft>
            </a:pPr>
            <a:r>
              <a:rPr lang="en" sz="24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FROM </a:t>
            </a:r>
            <a:r>
              <a:rPr lang="en" sz="2400" b="1" i="1" dirty="0" smtClean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yarn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75860" y="3226326"/>
            <a:ext cx="3352200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SELECT weight,</a:t>
            </a:r>
          </a:p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	avg(price)</a:t>
            </a:r>
          </a:p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FROM yarn</a:t>
            </a:r>
          </a:p>
          <a:p>
            <a:pPr>
              <a:spcAft>
                <a:spcPts val="600"/>
              </a:spcAft>
            </a:pPr>
            <a:r>
              <a:rPr lang="en" sz="2000" b="1" i="1" dirty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	GROUP BY weight</a:t>
            </a:r>
            <a:r>
              <a:rPr lang="en" sz="2000" b="1" i="1" dirty="0" smtClean="0">
                <a:solidFill>
                  <a:schemeClr val="accent1"/>
                </a:solidFill>
                <a:latin typeface="Roboto Slab" panose="020B0604020202020204" charset="0"/>
                <a:ea typeface="Roboto Slab" panose="020B0604020202020204" charset="0"/>
              </a:rPr>
              <a:t>;</a:t>
            </a:r>
            <a:endParaRPr lang="en" sz="2000" b="1" i="1" dirty="0">
              <a:solidFill>
                <a:schemeClr val="accent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4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Built in functions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11699" y="1152474"/>
            <a:ext cx="8798433" cy="3991025"/>
          </a:xfrm>
          <a:prstGeom prst="rect">
            <a:avLst/>
          </a:prstGeom>
        </p:spPr>
        <p:txBody>
          <a:bodyPr lIns="91425" tIns="91425" rIns="91425" bIns="91425" anchor="t" anchorCtr="0">
            <a:normAutofit fontScale="85000" lnSpcReduction="20000"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Aggregate functions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https://www.sqlite.org/lang_aggfunc.html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avg(&lt;column_name&gt;)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count(&lt;column_name or *&gt;) 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Core functions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https://www.sqlite.org/lang_corefunc.html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abs(&lt;column_name&gt;)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random()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Date and time functions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https://www.sqlite.org/lang_datefunc.html</a:t>
            </a:r>
            <a:r>
              <a:rPr lang="en" dirty="0"/>
              <a:t>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date(‘now’)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datetime(‘now’)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:  Try some built in functions.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Exercises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W</a:t>
            </a:r>
            <a:r>
              <a:rPr lang="en" sz="3000" dirty="0" smtClean="0"/>
              <a:t>rite </a:t>
            </a:r>
            <a:r>
              <a:rPr lang="en" sz="3000" dirty="0"/>
              <a:t>queries to verify number of rows in </a:t>
            </a:r>
            <a:r>
              <a:rPr lang="en" sz="3000" dirty="0" smtClean="0"/>
              <a:t>2 tables.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 smtClean="0"/>
              <a:t>Write query to find the total yardage per brand</a:t>
            </a:r>
            <a:endParaRPr lang="en" sz="3000" dirty="0" smtClean="0"/>
          </a:p>
          <a:p>
            <a:pPr marL="457200" lvl="0" indent="-419100" rtl="0">
              <a:spcBef>
                <a:spcPts val="0"/>
              </a:spcBef>
              <a:buSzPct val="100000"/>
            </a:pPr>
            <a:endParaRPr lang="en" sz="3000" dirty="0"/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Your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Join </a:t>
            </a:r>
            <a:r>
              <a:rPr lang="en-US" b="1" dirty="0"/>
              <a:t>Slack channel</a:t>
            </a:r>
            <a:endParaRPr lang="en-US" dirty="0"/>
          </a:p>
          <a:p>
            <a:pPr fontAlgn="base"/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u="sng" dirty="0">
                <a:hlinkClick r:id="rId2"/>
              </a:rPr>
              <a:t>https://women-in-ds-atx.slack.com</a:t>
            </a:r>
            <a:endParaRPr lang="en-US" dirty="0"/>
          </a:p>
          <a:p>
            <a:pPr fontAlgn="base"/>
            <a:r>
              <a:rPr lang="en-US" dirty="0"/>
              <a:t>Click ‘Channels’</a:t>
            </a:r>
          </a:p>
          <a:p>
            <a:pPr fontAlgn="base"/>
            <a:r>
              <a:rPr lang="en-US" dirty="0"/>
              <a:t>Click ‘</a:t>
            </a:r>
            <a:r>
              <a:rPr lang="en-US" dirty="0" smtClean="0"/>
              <a:t>2017-08-17-workshop</a:t>
            </a:r>
            <a:r>
              <a:rPr lang="en-US" dirty="0"/>
              <a:t>’</a:t>
            </a:r>
          </a:p>
          <a:p>
            <a:pPr fontAlgn="base"/>
            <a:r>
              <a:rPr lang="en-US" dirty="0"/>
              <a:t>Click ‘Join Channel’</a:t>
            </a:r>
          </a:p>
          <a:p>
            <a:r>
              <a:rPr lang="en-US" b="1" i="1" dirty="0"/>
              <a:t>If you are struggling with any part of the installation, ask for help</a:t>
            </a:r>
            <a:r>
              <a:rPr lang="en-US" b="1" i="1" dirty="0" smtClean="0"/>
              <a:t>!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8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Answers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-US" dirty="0" smtClean="0">
                <a:solidFill>
                  <a:schemeClr val="accent1"/>
                </a:solidFill>
              </a:rPr>
              <a:t>Color 405, country 247, etc.</a:t>
            </a:r>
          </a:p>
          <a:p>
            <a:pPr marL="457200" lvl="0" indent="-228600">
              <a:buClr>
                <a:schemeClr val="accent1"/>
              </a:buClr>
            </a:pPr>
            <a:r>
              <a:rPr lang="en-US" dirty="0" smtClean="0">
                <a:solidFill>
                  <a:schemeClr val="accent1"/>
                </a:solidFill>
              </a:rPr>
              <a:t>‘Dream </a:t>
            </a:r>
            <a:r>
              <a:rPr lang="en-US" dirty="0">
                <a:solidFill>
                  <a:schemeClr val="accent1"/>
                </a:solidFill>
              </a:rPr>
              <a:t>in </a:t>
            </a:r>
            <a:r>
              <a:rPr lang="en-US" dirty="0" smtClean="0">
                <a:solidFill>
                  <a:schemeClr val="accent1"/>
                </a:solidFill>
              </a:rPr>
              <a:t>Color’ 3460, ‘</a:t>
            </a:r>
            <a:r>
              <a:rPr lang="en-US" dirty="0" err="1" smtClean="0">
                <a:solidFill>
                  <a:schemeClr val="accent1"/>
                </a:solidFill>
              </a:rPr>
              <a:t>Malabrigo</a:t>
            </a:r>
            <a:r>
              <a:rPr lang="en-US" dirty="0" smtClean="0">
                <a:solidFill>
                  <a:schemeClr val="accent1"/>
                </a:solidFill>
              </a:rPr>
              <a:t>’ 335, ‘</a:t>
            </a:r>
            <a:r>
              <a:rPr lang="en-US" dirty="0" err="1" smtClean="0">
                <a:solidFill>
                  <a:schemeClr val="accent1"/>
                </a:solidFill>
              </a:rPr>
              <a:t>Malabrigo</a:t>
            </a:r>
            <a:r>
              <a:rPr lang="en-US" dirty="0" smtClean="0">
                <a:solidFill>
                  <a:schemeClr val="accent1"/>
                </a:solidFill>
              </a:rPr>
              <a:t> ‘ 2884</a:t>
            </a:r>
            <a:endParaRPr lang="en" dirty="0">
              <a:solidFill>
                <a:schemeClr val="accen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Joins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Combine results of 2 </a:t>
            </a:r>
            <a:r>
              <a:rPr lang="en" dirty="0" smtClean="0"/>
              <a:t>or more </a:t>
            </a:r>
            <a:r>
              <a:rPr lang="en" dirty="0" smtClean="0"/>
              <a:t>tables</a:t>
            </a:r>
            <a:r>
              <a:rPr lang="en" dirty="0"/>
              <a:t>.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endParaRPr lang="en" dirty="0" smtClean="0"/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/>
              <a:t>Try it out:  </a:t>
            </a:r>
            <a:r>
              <a:rPr lang="en" dirty="0" smtClean="0"/>
              <a:t>Display </a:t>
            </a:r>
            <a:r>
              <a:rPr lang="en" dirty="0"/>
              <a:t>state along with country name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SELECT state.*, </a:t>
            </a:r>
            <a:endParaRPr lang="en" dirty="0" smtClean="0">
              <a:solidFill>
                <a:schemeClr val="accent1"/>
              </a:solidFill>
            </a:endParaRP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	</a:t>
            </a:r>
            <a:r>
              <a:rPr lang="en" dirty="0" smtClean="0">
                <a:solidFill>
                  <a:schemeClr val="accent1"/>
                </a:solidFill>
              </a:rPr>
              <a:t>country.name 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FROM state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JOIN </a:t>
            </a:r>
            <a:r>
              <a:rPr lang="en" dirty="0">
                <a:solidFill>
                  <a:schemeClr val="accent1"/>
                </a:solidFill>
              </a:rPr>
              <a:t>country 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ON </a:t>
            </a:r>
            <a:r>
              <a:rPr lang="en" dirty="0">
                <a:solidFill>
                  <a:schemeClr val="accent1"/>
                </a:solidFill>
              </a:rPr>
              <a:t>state.countryid = country.id;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  <a:p>
            <a:pPr lv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* means all columns in table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52" y="81395"/>
            <a:ext cx="6306530" cy="49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2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Exercises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Find all states with country id = 233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names of project by user id =14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all projects by user id =14 with user name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all number of unique yarns used in all projects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total price of all yarns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Find total price of all yarns per brand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Answers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state.name from state where countryid=233;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name from project where raveler=14;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project.name, raveler.firstname from project, raveler where raveler.id=14 and raveler.id=project.raveler;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count(distinct yarn) from project;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sum(price) from yarn;</a:t>
            </a:r>
          </a:p>
          <a:p>
            <a:pPr marL="457200" lvl="0" indent="-228600" rtl="0">
              <a:spcBef>
                <a:spcPts val="0"/>
              </a:spcBef>
              <a:buClr>
                <a:schemeClr val="accent1"/>
              </a:buClr>
            </a:pPr>
            <a:r>
              <a:rPr lang="en" dirty="0">
                <a:solidFill>
                  <a:schemeClr val="accent1"/>
                </a:solidFill>
              </a:rPr>
              <a:t>select sum(price),brand from yarn group by brand;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Aft>
                <a:spcPts val="60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WITH subset AS (</a:t>
            </a:r>
          </a:p>
          <a:p>
            <a:pPr lvl="0">
              <a:spcAft>
                <a:spcPts val="60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	SELECT </a:t>
            </a:r>
            <a:r>
              <a:rPr lang="en" dirty="0">
                <a:solidFill>
                  <a:schemeClr val="accent1"/>
                </a:solidFill>
              </a:rPr>
              <a:t>state.*, </a:t>
            </a:r>
          </a:p>
          <a:p>
            <a:pPr lvl="0">
              <a:spcAft>
                <a:spcPts val="6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	</a:t>
            </a:r>
            <a:r>
              <a:rPr lang="en" dirty="0" smtClean="0">
                <a:solidFill>
                  <a:schemeClr val="accent1"/>
                </a:solidFill>
              </a:rPr>
              <a:t>	country.name </a:t>
            </a:r>
            <a:endParaRPr lang="en" dirty="0">
              <a:solidFill>
                <a:schemeClr val="accent1"/>
              </a:solidFill>
            </a:endParaRPr>
          </a:p>
          <a:p>
            <a:pPr lvl="0">
              <a:spcAft>
                <a:spcPts val="60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	FROM </a:t>
            </a:r>
            <a:r>
              <a:rPr lang="en" dirty="0">
                <a:solidFill>
                  <a:schemeClr val="accent1"/>
                </a:solidFill>
              </a:rPr>
              <a:t>state</a:t>
            </a:r>
          </a:p>
          <a:p>
            <a:pPr lvl="0">
              <a:spcAft>
                <a:spcPts val="60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	JOIN </a:t>
            </a:r>
            <a:r>
              <a:rPr lang="en" dirty="0">
                <a:solidFill>
                  <a:schemeClr val="accent1"/>
                </a:solidFill>
              </a:rPr>
              <a:t>country </a:t>
            </a:r>
          </a:p>
          <a:p>
            <a:pPr lvl="0">
              <a:spcAft>
                <a:spcPts val="60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	ON </a:t>
            </a:r>
            <a:r>
              <a:rPr lang="en" dirty="0">
                <a:solidFill>
                  <a:schemeClr val="accent1"/>
                </a:solidFill>
              </a:rPr>
              <a:t>state.countryid = country.id;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62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 more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http://www.w3schools.com/sql/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http://www.sql-tutorial.net/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https://docs.python.org/2/library/sqlite3.html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https://pypi.python.org/pypi/python-sql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http://www.sqlalchemy.org/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or email me </a:t>
            </a:r>
            <a:r>
              <a:rPr lang="en" u="sng">
                <a:solidFill>
                  <a:schemeClr val="hlink"/>
                </a:solidFill>
                <a:hlinkClick r:id="rId8"/>
              </a:rPr>
              <a:t>mazhalai@gmail.com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SQL Commands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Update</a:t>
            </a:r>
          </a:p>
          <a:p>
            <a:r>
              <a:rPr lang="en-US" dirty="0" smtClean="0"/>
              <a:t> </a:t>
            </a:r>
            <a:r>
              <a:rPr lang="en-US" dirty="0" smtClean="0"/>
              <a:t>Delete</a:t>
            </a:r>
          </a:p>
          <a:p>
            <a:r>
              <a:rPr lang="en-US" dirty="0" smtClean="0"/>
              <a:t> Alter Table</a:t>
            </a:r>
          </a:p>
          <a:p>
            <a:r>
              <a:rPr lang="en-US" dirty="0"/>
              <a:t> </a:t>
            </a:r>
            <a:r>
              <a:rPr lang="en-US" dirty="0" smtClean="0"/>
              <a:t>Drop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55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i="1">
                <a:solidFill>
                  <a:schemeClr val="accent1"/>
                </a:solidFill>
              </a:rPr>
              <a:t>UPDATE country SET name=’United States of America’;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will update *ALL* rows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so we have to specify identifier id (usually primary key)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 b="1" i="1">
                <a:solidFill>
                  <a:schemeClr val="accent1"/>
                </a:solidFill>
              </a:rPr>
              <a:t>UPDATE country SET name=”United States of America”</a:t>
            </a:r>
            <a:r>
              <a:rPr lang="en" sz="2400" b="1" i="1"/>
              <a:t> </a:t>
            </a:r>
            <a:r>
              <a:rPr lang="en" sz="2400" b="1" i="1">
                <a:solidFill>
                  <a:srgbClr val="FF0000"/>
                </a:solidFill>
              </a:rPr>
              <a:t>WHERE id=1;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Run a select statement to see if row data has been modified.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Update values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89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Delete row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Similar to update, but no need to specify column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i="1">
                <a:solidFill>
                  <a:schemeClr val="accent1"/>
                </a:solidFill>
              </a:rPr>
              <a:t>DELETE FROM country WHERE id=1;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Similar to update statement, be careful and remember to specify the </a:t>
            </a:r>
            <a:r>
              <a:rPr lang="en" sz="2400">
                <a:solidFill>
                  <a:srgbClr val="FF0000"/>
                </a:solidFill>
              </a:rPr>
              <a:t>where</a:t>
            </a:r>
            <a:r>
              <a:rPr lang="en" sz="2400"/>
              <a:t> clause!!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Run a select statement to see if row data has been modified.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63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the GitHub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91025"/>
          </a:xfr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  <a:buNone/>
            </a:pPr>
            <a:r>
              <a:rPr lang="en-US" dirty="0"/>
              <a:t>This is a good way to build up your activity on GitHub!</a:t>
            </a:r>
            <a:endParaRPr lang="en-US" dirty="0"/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Log into your account and fork the repo on </a:t>
            </a:r>
            <a:r>
              <a:rPr lang="en-US" u="sng" dirty="0">
                <a:solidFill>
                  <a:schemeClr val="accent1"/>
                </a:solidFill>
              </a:rPr>
              <a:t>github.com/</a:t>
            </a:r>
            <a:r>
              <a:rPr lang="en-US" u="sng" dirty="0" err="1">
                <a:solidFill>
                  <a:schemeClr val="accent1"/>
                </a:solidFill>
              </a:rPr>
              <a:t>womenindatascienceatx</a:t>
            </a:r>
            <a:endParaRPr lang="en-US" dirty="0">
              <a:solidFill>
                <a:schemeClr val="accent1"/>
              </a:solidFill>
            </a:endParaRPr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Click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</a:rPr>
              <a:t>Clone or Download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/>
              <a:t>button and copy the link</a:t>
            </a:r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Open a command line on your machine and navigate to wherever you’d like to save your work</a:t>
            </a:r>
          </a:p>
          <a:p>
            <a:pPr marL="685800" lvl="4" indent="-342900" fontAlgn="base">
              <a:lnSpc>
                <a:spcPct val="120000"/>
              </a:lnSpc>
              <a:spcAft>
                <a:spcPts val="0"/>
              </a:spcAft>
            </a:pPr>
            <a:r>
              <a:rPr lang="en-US" dirty="0" err="1"/>
              <a:t>rludwig</a:t>
            </a:r>
            <a:r>
              <a:rPr lang="en-US" dirty="0"/>
              <a:t>$ cd Desktop/</a:t>
            </a:r>
            <a:r>
              <a:rPr lang="en-US" dirty="0" err="1"/>
              <a:t>MeetupProjects</a:t>
            </a:r>
            <a:endParaRPr lang="en-US" dirty="0"/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Create a new directory with the </a:t>
            </a:r>
            <a:r>
              <a:rPr lang="en-US" i="1" dirty="0"/>
              <a:t>SAME NAME </a:t>
            </a:r>
            <a:r>
              <a:rPr lang="en-US" dirty="0"/>
              <a:t>as the repo you are cloning</a:t>
            </a:r>
          </a:p>
          <a:p>
            <a:pPr marL="685800" lvl="1" indent="-342900" fontAlgn="base">
              <a:lnSpc>
                <a:spcPct val="120000"/>
              </a:lnSpc>
              <a:spcAft>
                <a:spcPts val="0"/>
              </a:spcAft>
            </a:pPr>
            <a:r>
              <a:rPr lang="en-US" dirty="0" err="1"/>
              <a:t>rludwig</a:t>
            </a:r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smtClean="0"/>
              <a:t>SQL</a:t>
            </a:r>
            <a:endParaRPr lang="en-US" dirty="0"/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Navigate to the new directory</a:t>
            </a:r>
          </a:p>
          <a:p>
            <a:pPr marL="342900" indent="-342900" fontAlgn="base">
              <a:lnSpc>
                <a:spcPct val="12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Clone the repo</a:t>
            </a:r>
          </a:p>
          <a:p>
            <a:pPr marL="685800" lvl="1" indent="-342900" fontAlgn="base">
              <a:lnSpc>
                <a:spcPct val="120000"/>
              </a:lnSpc>
              <a:spcAft>
                <a:spcPts val="0"/>
              </a:spcAft>
            </a:pPr>
            <a:r>
              <a:rPr lang="en-US" dirty="0" err="1"/>
              <a:t>rludwig</a:t>
            </a:r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i="1" dirty="0" smtClean="0"/>
              <a:t>&lt;paste link here&gt;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66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ALTER table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CREATE TABLE `state` (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`id` INTEGER PRIMARY KEY AUTOINCREMENT,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`name` VARCHAR,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  `code` INTEGER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Ideally, we would have a country id in the state table so now we can alter structure of the table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ALTER TABLE `state` ADD COLUMN `country` INTEGER;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96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Foreign key / DROP table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Foreign keys are used to establish and enforce a link between the data in two tables: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</a:rPr>
              <a:t>FOREIGN KEY (country) REFERENCES `country` (`id`)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sqlite, doesn't allow to alter table to add constraints, so we have to delete table by the DROP TABLE command: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</a:rPr>
              <a:t>DROP TABLE `state`;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good practice to check if table exists first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accent1"/>
                </a:solidFill>
              </a:rPr>
              <a:t>DROP TABLE IF EXISTS `state`;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 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97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recreate the table with the referential integrity: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CREATE TABLE `state` (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`id` INTEGER PRIMARY KEY AUTOINCREMENT,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`name` VARCHAR,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  `code` INTEGER,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`countryid` INTEGER NOT NULL,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b="1" i="1">
                <a:solidFill>
                  <a:schemeClr val="accent1"/>
                </a:solidFill>
              </a:rPr>
              <a:t>   FOREIGN KEY (countryid) REFERENCES `country` (`id`)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>
                <a:solidFill>
                  <a:schemeClr val="accent1"/>
                </a:solidFill>
              </a:rPr>
              <a:t>);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now try to insert a row into state.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any problems??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086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/>
            <a:r>
              <a:rPr lang="en" dirty="0" smtClean="0">
                <a:solidFill>
                  <a:schemeClr val="accent6"/>
                </a:solidFill>
              </a:rPr>
              <a:t>Exercise</a:t>
            </a:r>
            <a:r>
              <a:rPr lang="en" dirty="0" smtClean="0"/>
              <a:t> </a:t>
            </a:r>
            <a:r>
              <a:rPr lang="en" dirty="0"/>
              <a:t>: create a table for “state”, it should have an autoincrement id, name and code. Add couple of rows to this table. See slide #11 for reference</a:t>
            </a:r>
            <a:r>
              <a:rPr lang="en" dirty="0" smtClean="0"/>
              <a:t>.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r>
              <a:rPr lang="en" dirty="0" smtClean="0">
                <a:solidFill>
                  <a:schemeClr val="accent6"/>
                </a:solidFill>
              </a:rPr>
              <a:t>Exercise</a:t>
            </a:r>
            <a:r>
              <a:rPr lang="en" dirty="0" smtClean="0"/>
              <a:t> </a:t>
            </a:r>
            <a:r>
              <a:rPr lang="en" dirty="0"/>
              <a:t>: </a:t>
            </a:r>
            <a:r>
              <a:rPr lang="en" dirty="0" smtClean="0"/>
              <a:t>change </a:t>
            </a:r>
            <a:r>
              <a:rPr lang="en" dirty="0"/>
              <a:t>firstname of a raveler to your own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 : </a:t>
            </a:r>
            <a:r>
              <a:rPr lang="en" dirty="0" smtClean="0"/>
              <a:t>delete </a:t>
            </a:r>
            <a:r>
              <a:rPr lang="en" dirty="0"/>
              <a:t>a color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 : </a:t>
            </a:r>
            <a:r>
              <a:rPr lang="en" dirty="0" smtClean="0"/>
              <a:t>insert </a:t>
            </a:r>
            <a:r>
              <a:rPr lang="en" dirty="0"/>
              <a:t>a new </a:t>
            </a:r>
            <a:r>
              <a:rPr lang="en" dirty="0" smtClean="0"/>
              <a:t>pattern</a:t>
            </a:r>
          </a:p>
          <a:p>
            <a:pPr marL="284163" indent="-246063">
              <a:lnSpc>
                <a:spcPct val="100000"/>
              </a:lnSpc>
              <a:spcAft>
                <a:spcPts val="600"/>
              </a:spcAft>
            </a:pPr>
            <a:r>
              <a:rPr lang="en" dirty="0">
                <a:solidFill>
                  <a:schemeClr val="accent6"/>
                </a:solidFill>
              </a:rPr>
              <a:t>Exercise</a:t>
            </a:r>
            <a:r>
              <a:rPr lang="en" dirty="0"/>
              <a:t> : </a:t>
            </a:r>
            <a:r>
              <a:rPr lang="en" dirty="0" smtClean="0"/>
              <a:t>Update </a:t>
            </a:r>
            <a:r>
              <a:rPr lang="en" dirty="0"/>
              <a:t>brand of yarn with id = 10, 5, 15 and 30 as “yourname brand”</a:t>
            </a:r>
          </a:p>
          <a:p>
            <a:pPr marL="284163" lvl="0" indent="-246063">
              <a:lnSpc>
                <a:spcPct val="100000"/>
              </a:lnSpc>
              <a:spcAft>
                <a:spcPts val="600"/>
              </a:spcAft>
            </a:pPr>
            <a:endParaRPr lang="en" dirty="0"/>
          </a:p>
          <a:p>
            <a:pPr marL="285750" indent="-285750"/>
            <a:endParaRPr lang="en" dirty="0" smtClean="0"/>
          </a:p>
          <a:p>
            <a:pPr marL="285750" indent="-285750"/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Additional Exercises</a:t>
            </a:r>
            <a:endParaRPr lang="en" dirty="0"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30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Answers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400" dirty="0" smtClean="0">
                <a:solidFill>
                  <a:schemeClr val="accent1"/>
                </a:solidFill>
              </a:rPr>
              <a:t>update </a:t>
            </a:r>
            <a:r>
              <a:rPr lang="en" sz="2400" dirty="0">
                <a:solidFill>
                  <a:schemeClr val="accent1"/>
                </a:solidFill>
              </a:rPr>
              <a:t>raveler set firstname=”Maddy” where id = 1;</a:t>
            </a:r>
          </a:p>
          <a:p>
            <a:pPr marL="457200" lvl="0" indent="-381000" rtl="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400" dirty="0">
                <a:solidFill>
                  <a:schemeClr val="accent1"/>
                </a:solidFill>
              </a:rPr>
              <a:t>delete from color where id=131;</a:t>
            </a:r>
          </a:p>
          <a:p>
            <a:pPr marL="457200" lvl="0" indent="-355600">
              <a:spcBef>
                <a:spcPts val="0"/>
              </a:spcBef>
              <a:buClr>
                <a:schemeClr val="accent1"/>
              </a:buClr>
              <a:buSzPct val="100000"/>
            </a:pPr>
            <a:r>
              <a:rPr lang="en" sz="2000" dirty="0">
                <a:solidFill>
                  <a:schemeClr val="accent1"/>
                </a:solidFill>
              </a:rPr>
              <a:t>insert into pattern (name, craft, category, suggestedyarn, yarnweight, gauge, needle, yardage, desc) VALUES (“my new pattern”, “knit”, “an earflap hat”, “malabrigo silk”, ”100”, ”10st=2 inches”, ”13”, ”500”, ”hello</a:t>
            </a:r>
            <a:r>
              <a:rPr lang="en" sz="2000" dirty="0" smtClean="0">
                <a:solidFill>
                  <a:schemeClr val="accent1"/>
                </a:solidFill>
              </a:rPr>
              <a:t>!!”);</a:t>
            </a:r>
          </a:p>
          <a:p>
            <a:pPr marL="457200" indent="-355600">
              <a:buClr>
                <a:schemeClr val="accent1"/>
              </a:buClr>
            </a:pPr>
            <a:r>
              <a:rPr lang="en" sz="2000" dirty="0">
                <a:solidFill>
                  <a:schemeClr val="accent1"/>
                </a:solidFill>
              </a:rPr>
              <a:t>update yarn set brand="Maddy's new yarn brand" where id in(5, 10,15</a:t>
            </a:r>
            <a:r>
              <a:rPr lang="en" sz="2000" dirty="0" smtClean="0">
                <a:solidFill>
                  <a:schemeClr val="accent1"/>
                </a:solidFill>
              </a:rPr>
              <a:t>);</a:t>
            </a:r>
            <a:endParaRPr lang="en" sz="2000" dirty="0">
              <a:solidFill>
                <a:schemeClr val="accent1"/>
              </a:solidFill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1096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accent6"/>
                </a:solidFill>
              </a:rPr>
              <a:t>SQL used to build wids_ravelry.db</a:t>
            </a:r>
            <a:endParaRPr lang="en" dirty="0"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997725"/>
            <a:ext cx="8520600" cy="357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import tables and data in the following order: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pyladies.sql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country.sql,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state.sql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colorInsert.sql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ravelers.sql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yarns.sql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project.sql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000" dirty="0">
                <a:solidFill>
                  <a:schemeClr val="accent1"/>
                </a:solidFill>
              </a:rPr>
              <a:t>.read pattern.sql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/>
          </a:p>
        </p:txBody>
      </p:sp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3302850" y="1763250"/>
            <a:ext cx="5436000" cy="21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Important for windows users!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execute following command first: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PRAGMA activate_extensions='see-7bb07b8d471d642e';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to GitHub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Every time you want to make a remote backup of your work, push to </a:t>
            </a:r>
            <a:r>
              <a:rPr lang="en-US" dirty="0" err="1"/>
              <a:t>github</a:t>
            </a:r>
            <a:r>
              <a:rPr lang="en-US" dirty="0"/>
              <a:t> from the command line.</a:t>
            </a: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pull</a:t>
            </a: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add -A</a:t>
            </a: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commit -am “comment about changes”</a:t>
            </a:r>
            <a:endParaRPr lang="en-US" dirty="0"/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dirty="0"/>
              <a:t>&gt;</a:t>
            </a:r>
            <a:r>
              <a:rPr lang="en-US" dirty="0" err="1"/>
              <a:t>git</a:t>
            </a:r>
            <a:r>
              <a:rPr lang="en-US" dirty="0"/>
              <a:t> push</a:t>
            </a:r>
            <a:endParaRPr lang="en-US" dirty="0"/>
          </a:p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At the end of today’s workshop, remember to push your changes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algn="r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mtClean="0"/>
              <a:t>https://goo.gl/kCuA7F</a:t>
            </a:r>
          </a:p>
          <a:p>
            <a:pPr lvl="0" algn="ctr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Deal with SQL?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endParaRPr lang="en-US" sz="1000" smtClean="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000" smtClean="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https://goo.gl/kCuA7F</a:t>
            </a:r>
          </a:p>
          <a:p>
            <a:pPr lvl="0" rtl="0">
              <a:spcBef>
                <a:spcPts val="0"/>
              </a:spcBef>
              <a:buNone/>
            </a:pPr>
            <a:endParaRPr lang="en-US" sz="1000">
              <a:solidFill>
                <a:schemeClr val="l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2147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What?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5087614" cy="3790827"/>
          </a:xfrm>
          <a:prstGeom prst="rect">
            <a:avLst/>
          </a:prstGeom>
        </p:spPr>
        <p:txBody>
          <a:bodyPr lIns="91425" tIns="91425" rIns="91425" bIns="91425" anchor="t" anchorCtr="0">
            <a:normAutofit fontScale="92500"/>
          </a:bodyPr>
          <a:lstStyle/>
          <a:p>
            <a:pPr marL="457200" indent="-457200" algn="just">
              <a:lnSpc>
                <a:spcPct val="110000"/>
              </a:lnSpc>
              <a:spcAft>
                <a:spcPts val="0"/>
              </a:spcAft>
            </a:pPr>
            <a:r>
              <a:rPr lang="en-US" sz="2800" dirty="0" smtClean="0"/>
              <a:t>Database</a:t>
            </a:r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Collection of interrelated data</a:t>
            </a:r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Like an Excel file (kind of)</a:t>
            </a:r>
          </a:p>
          <a:p>
            <a:pPr marL="457200" indent="-457200" algn="just">
              <a:lnSpc>
                <a:spcPct val="110000"/>
              </a:lnSpc>
              <a:spcAft>
                <a:spcPts val="0"/>
              </a:spcAft>
            </a:pPr>
            <a:r>
              <a:rPr lang="en-US" sz="2800" dirty="0" smtClean="0"/>
              <a:t>Tables</a:t>
            </a:r>
            <a:endParaRPr lang="en-US" sz="2800" dirty="0"/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Single set of data</a:t>
            </a:r>
            <a:endParaRPr lang="en-US" sz="2400" dirty="0"/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/>
              <a:t>Like </a:t>
            </a:r>
            <a:r>
              <a:rPr lang="en-US" sz="2400" dirty="0" smtClean="0"/>
              <a:t>a sheet within an Excel </a:t>
            </a:r>
            <a:r>
              <a:rPr lang="en-US" sz="2400" dirty="0"/>
              <a:t>file (kind of</a:t>
            </a:r>
            <a:r>
              <a:rPr lang="en-US" sz="2400" dirty="0" smtClean="0"/>
              <a:t>)</a:t>
            </a:r>
          </a:p>
          <a:p>
            <a:pPr marL="914400" lvl="7" indent="-454025" algn="just">
              <a:lnSpc>
                <a:spcPct val="110000"/>
              </a:lnSpc>
              <a:spcAft>
                <a:spcPts val="0"/>
              </a:spcAft>
            </a:pPr>
            <a:r>
              <a:rPr lang="en-US" sz="2400" dirty="0" smtClean="0"/>
              <a:t>Can be interrelated or independent</a:t>
            </a:r>
            <a:endParaRPr lang="en-US" sz="2400" dirty="0"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02" y="229137"/>
            <a:ext cx="3202372" cy="45922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Why Use a Database?</a:t>
            </a:r>
            <a:endParaRPr lang="en"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Why not just use files?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data redundancy &amp; inconsistency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accessing data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data isolation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integrity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943501" y="4749900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Why Should a Data Scientist Knows Databases?</a:t>
            </a:r>
            <a:endParaRPr lang="en"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81496" y="3367314"/>
            <a:ext cx="8520600" cy="175370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60375" indent="-460375"/>
            <a:r>
              <a:rPr lang="en" sz="3000" dirty="0" smtClean="0"/>
              <a:t>80% of Data Science is getting the data ready for modeling.  SQL can help with a lot of that and it’s </a:t>
            </a:r>
            <a:r>
              <a:rPr lang="en" sz="3000" i="1" dirty="0" smtClean="0"/>
              <a:t>fast</a:t>
            </a:r>
            <a:r>
              <a:rPr lang="en" sz="3000" dirty="0" smtClean="0"/>
              <a:t>.</a:t>
            </a:r>
            <a:endParaRPr lang="en" sz="3000" dirty="0"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943500" y="4727423"/>
            <a:ext cx="22005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https://goo.gl/kCuA7F</a:t>
            </a:r>
          </a:p>
          <a:p>
            <a:pPr lvl="0" algn="ctr">
              <a:spcBef>
                <a:spcPts val="0"/>
              </a:spcBef>
              <a:buNone/>
            </a:pPr>
            <a:endParaRPr dirty="0">
              <a:solidFill>
                <a:schemeClr val="l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36363"/>
              </a:clrFrom>
              <a:clrTo>
                <a:srgbClr val="636363">
                  <a:alpha val="0"/>
                </a:srgbClr>
              </a:clrTo>
            </a:clrChange>
          </a:blip>
          <a:srcRect l="6755" t="13071" r="2706"/>
          <a:stretch/>
        </p:blipFill>
        <p:spPr>
          <a:xfrm>
            <a:off x="5931505" y="1840291"/>
            <a:ext cx="3123491" cy="1471385"/>
          </a:xfrm>
          <a:prstGeom prst="rect">
            <a:avLst/>
          </a:prstGeom>
        </p:spPr>
      </p:pic>
      <p:sp>
        <p:nvSpPr>
          <p:cNvPr id="6" name="Shape 76"/>
          <p:cNvSpPr txBox="1">
            <a:spLocks/>
          </p:cNvSpPr>
          <p:nvPr/>
        </p:nvSpPr>
        <p:spPr>
          <a:xfrm>
            <a:off x="381495" y="1017725"/>
            <a:ext cx="5550010" cy="24463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 Slab"/>
              <a:buChar char="●"/>
              <a:defRPr sz="18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●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○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 Slab"/>
              <a:buChar char="■"/>
              <a:defRPr sz="1400" b="0" i="0" u="none" strike="noStrike" cap="none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457200" indent="-419100"/>
            <a:r>
              <a:rPr lang="en" sz="3000" dirty="0" smtClean="0"/>
              <a:t>You don’t often get to pick.</a:t>
            </a:r>
          </a:p>
          <a:p>
            <a:pPr marL="460375" indent="-460375"/>
            <a:r>
              <a:rPr lang="en" sz="3000" dirty="0" smtClean="0"/>
              <a:t>SQL can be a powerful tool.  Data Scientists need broad toolkits.</a:t>
            </a:r>
          </a:p>
        </p:txBody>
      </p:sp>
    </p:spTree>
    <p:extLst>
      <p:ext uri="{BB962C8B-B14F-4D97-AF65-F5344CB8AC3E}">
        <p14:creationId xmlns:p14="http://schemas.microsoft.com/office/powerpoint/2010/main" val="25275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1842</Words>
  <Application>Microsoft Office PowerPoint</Application>
  <PresentationFormat>On-screen Show (16:9)</PresentationFormat>
  <Paragraphs>438</Paragraphs>
  <Slides>45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Roboto Slab</vt:lpstr>
      <vt:lpstr>Arial</vt:lpstr>
      <vt:lpstr>simple-dark-2</vt:lpstr>
      <vt:lpstr>  Intro to SQL and Databases</vt:lpstr>
      <vt:lpstr>Getting Started</vt:lpstr>
      <vt:lpstr>Set Up Your Environment</vt:lpstr>
      <vt:lpstr>Clone the GitHub Repository</vt:lpstr>
      <vt:lpstr>Commit to GitHub</vt:lpstr>
      <vt:lpstr>What’s the Deal with SQL?</vt:lpstr>
      <vt:lpstr>What?</vt:lpstr>
      <vt:lpstr>Why Use a Database?</vt:lpstr>
      <vt:lpstr>Why Should a Data Scientist Knows Databases?</vt:lpstr>
      <vt:lpstr>PowerPoint Presentation</vt:lpstr>
      <vt:lpstr>How?</vt:lpstr>
      <vt:lpstr>Example</vt:lpstr>
      <vt:lpstr> </vt:lpstr>
      <vt:lpstr>Keys:</vt:lpstr>
      <vt:lpstr>Main parts of SQL</vt:lpstr>
      <vt:lpstr>Let’s cast on!</vt:lpstr>
      <vt:lpstr>Create database.. </vt:lpstr>
      <vt:lpstr>Create table</vt:lpstr>
      <vt:lpstr>INSERT values into table</vt:lpstr>
      <vt:lpstr>SELECT values</vt:lpstr>
      <vt:lpstr>WHERE clause</vt:lpstr>
      <vt:lpstr>so far</vt:lpstr>
      <vt:lpstr>good to know sqlite commands</vt:lpstr>
      <vt:lpstr>need more data</vt:lpstr>
      <vt:lpstr>Take a look at your data</vt:lpstr>
      <vt:lpstr>SQL Interfaces</vt:lpstr>
      <vt:lpstr>Aggregate Functions</vt:lpstr>
      <vt:lpstr>Built in functions</vt:lpstr>
      <vt:lpstr>Exercises</vt:lpstr>
      <vt:lpstr>Answers</vt:lpstr>
      <vt:lpstr>Joins</vt:lpstr>
      <vt:lpstr>PowerPoint Presentation</vt:lpstr>
      <vt:lpstr>Exercises</vt:lpstr>
      <vt:lpstr>Answers</vt:lpstr>
      <vt:lpstr>More Complicated SQL</vt:lpstr>
      <vt:lpstr>Read more</vt:lpstr>
      <vt:lpstr>Additional SQL Commands</vt:lpstr>
      <vt:lpstr>Update values</vt:lpstr>
      <vt:lpstr>Delete row</vt:lpstr>
      <vt:lpstr>ALTER table</vt:lpstr>
      <vt:lpstr>Foreign key / DROP table</vt:lpstr>
      <vt:lpstr>PowerPoint Presentation</vt:lpstr>
      <vt:lpstr>Additional Exercises</vt:lpstr>
      <vt:lpstr>Answers</vt:lpstr>
      <vt:lpstr>SQL used to build wids_ravelry.db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Intro to SQL and Databases</dc:title>
  <cp:keywords>No Restrictions</cp:keywords>
  <cp:lastModifiedBy>Ludwig, Randi</cp:lastModifiedBy>
  <cp:revision>21</cp:revision>
  <dcterms:modified xsi:type="dcterms:W3CDTF">2017-08-16T16:02:47Z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11f594f1-55a3-4116-bf97-5d89cb4e77b0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</Properties>
</file>